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87" r:id="rId2"/>
    <p:sldId id="423" r:id="rId3"/>
    <p:sldId id="424" r:id="rId4"/>
    <p:sldId id="425" r:id="rId5"/>
    <p:sldId id="426" r:id="rId6"/>
    <p:sldId id="427" r:id="rId7"/>
    <p:sldId id="428" r:id="rId8"/>
    <p:sldId id="429" r:id="rId9"/>
    <p:sldId id="431" r:id="rId10"/>
    <p:sldId id="433" r:id="rId11"/>
    <p:sldId id="434" r:id="rId12"/>
    <p:sldId id="435" r:id="rId13"/>
    <p:sldId id="436" r:id="rId14"/>
    <p:sldId id="438" r:id="rId15"/>
    <p:sldId id="441" r:id="rId16"/>
    <p:sldId id="286" r:id="rId17"/>
  </p:sldIdLst>
  <p:sldSz cx="9144000" cy="6858000" type="screen4x3"/>
  <p:notesSz cx="9928225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—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6" autoAdjust="0"/>
    <p:restoredTop sz="82807" autoAdjust="0"/>
  </p:normalViewPr>
  <p:slideViewPr>
    <p:cSldViewPr>
      <p:cViewPr varScale="1">
        <p:scale>
          <a:sx n="95" d="100"/>
          <a:sy n="95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6B3720-2C2C-4673-A7FD-1811BB9AE498}" type="doc">
      <dgm:prSet loTypeId="urn:microsoft.com/office/officeart/2009/3/layout/SubStepProcess" loCatId="process" qsTypeId="urn:microsoft.com/office/officeart/2005/8/quickstyle/simple1" qsCatId="simple" csTypeId="urn:microsoft.com/office/officeart/2005/8/colors/accent0_2" csCatId="mainScheme" phldr="1"/>
      <dgm:spPr/>
    </dgm:pt>
    <dgm:pt modelId="{F2F20364-76A0-473F-9910-78886E997A4A}">
      <dgm:prSet phldrT="[Текст]" custT="1"/>
      <dgm:spPr>
        <a:solidFill>
          <a:schemeClr val="bg1"/>
        </a:solidFill>
        <a:ln w="12700">
          <a:solidFill>
            <a:srgbClr val="29A0BB"/>
          </a:solidFill>
        </a:ln>
      </dgm:spPr>
      <dgm:t>
        <a:bodyPr/>
        <a:lstStyle/>
        <a:p>
          <a:endParaRPr lang="ru-RU" sz="1600" b="1" kern="1200" dirty="0">
            <a:solidFill>
              <a:srgbClr val="FF5353"/>
            </a:solidFill>
            <a:latin typeface="Calibri"/>
            <a:ea typeface="+mn-ea"/>
            <a:cs typeface="+mn-cs"/>
          </a:endParaRPr>
        </a:p>
        <a:p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ОБЕСПЕЧИТЬ</a:t>
          </a:r>
        </a:p>
        <a:p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потребителя востребованными и актуальными данными</a:t>
          </a:r>
        </a:p>
        <a:p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C53C7F40-B143-4AF0-8E3D-2403119645AB}" type="parTrans" cxnId="{73320B8A-B1C9-42D0-A31A-68B34DB09805}">
      <dgm:prSet/>
      <dgm:spPr/>
      <dgm:t>
        <a:bodyPr/>
        <a:lstStyle/>
        <a:p>
          <a:endParaRPr lang="ru-RU"/>
        </a:p>
      </dgm:t>
    </dgm:pt>
    <dgm:pt modelId="{9DAF4DA1-CF21-48D4-8EF9-CE986124505D}" type="sibTrans" cxnId="{73320B8A-B1C9-42D0-A31A-68B34DB09805}">
      <dgm:prSet/>
      <dgm:spPr/>
      <dgm:t>
        <a:bodyPr/>
        <a:lstStyle/>
        <a:p>
          <a:endParaRPr lang="ru-RU"/>
        </a:p>
      </dgm:t>
    </dgm:pt>
    <dgm:pt modelId="{595D1BBC-5125-45F3-AD65-5F91F14A8D93}">
      <dgm:prSet phldrT="[Текст]" custT="1"/>
      <dgm:spPr>
        <a:solidFill>
          <a:schemeClr val="bg1"/>
        </a:solidFill>
        <a:ln w="12700">
          <a:solidFill>
            <a:srgbClr val="29A0BB"/>
          </a:solidFill>
        </a:ln>
      </dgm:spPr>
      <dgm:t>
        <a:bodyPr/>
        <a:lstStyle/>
        <a:p>
          <a:endParaRPr lang="ru-RU" sz="1600" b="1" kern="1200" dirty="0">
            <a:solidFill>
              <a:srgbClr val="FF5353"/>
            </a:solidFill>
            <a:latin typeface="Calibri"/>
            <a:ea typeface="+mn-ea"/>
            <a:cs typeface="+mn-cs"/>
          </a:endParaRPr>
        </a:p>
        <a:p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ОПТИМИ-ЗИРОВАТЬ</a:t>
          </a:r>
        </a:p>
        <a:p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затраты на их получение</a:t>
          </a:r>
        </a:p>
        <a:p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649292AD-EFE8-4DAE-B4D0-33F8601EBB49}" type="parTrans" cxnId="{B130B2CB-41F0-4541-86FB-D51DDC52B355}">
      <dgm:prSet/>
      <dgm:spPr/>
      <dgm:t>
        <a:bodyPr/>
        <a:lstStyle/>
        <a:p>
          <a:endParaRPr lang="ru-RU"/>
        </a:p>
      </dgm:t>
    </dgm:pt>
    <dgm:pt modelId="{A907C672-FB36-4284-894A-F53C4498F13E}" type="sibTrans" cxnId="{B130B2CB-41F0-4541-86FB-D51DDC52B355}">
      <dgm:prSet/>
      <dgm:spPr/>
      <dgm:t>
        <a:bodyPr/>
        <a:lstStyle/>
        <a:p>
          <a:endParaRPr lang="ru-RU"/>
        </a:p>
      </dgm:t>
    </dgm:pt>
    <dgm:pt modelId="{861EAAF3-6C23-4100-BDD8-9705CE16E9E8}">
      <dgm:prSet custT="1"/>
      <dgm:spPr>
        <a:solidFill>
          <a:schemeClr val="bg1"/>
        </a:solidFill>
        <a:ln w="12700">
          <a:solidFill>
            <a:srgbClr val="29A0BB"/>
          </a:solidFill>
        </a:ln>
      </dgm:spPr>
      <dgm:t>
        <a:bodyPr/>
        <a:lstStyle/>
        <a:p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ПОВЫСИТЬ</a:t>
          </a:r>
        </a:p>
        <a:p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внутреннюю </a:t>
          </a:r>
          <a:r>
            <a:rPr lang="ru-RU" sz="1600" b="1" kern="1200" dirty="0" err="1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эффектив-ность</a:t>
          </a:r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статистических органов</a:t>
          </a:r>
        </a:p>
      </dgm:t>
    </dgm:pt>
    <dgm:pt modelId="{08818FF0-443D-4860-A767-6598DD6BAFBD}" type="parTrans" cxnId="{5E6B9BFB-E179-4DA4-8682-1B2F1903CFFE}">
      <dgm:prSet/>
      <dgm:spPr/>
      <dgm:t>
        <a:bodyPr/>
        <a:lstStyle/>
        <a:p>
          <a:endParaRPr lang="ru-RU"/>
        </a:p>
      </dgm:t>
    </dgm:pt>
    <dgm:pt modelId="{160D3E57-694C-4C07-A61E-08A541EF57EB}" type="sibTrans" cxnId="{5E6B9BFB-E179-4DA4-8682-1B2F1903CFFE}">
      <dgm:prSet/>
      <dgm:spPr/>
      <dgm:t>
        <a:bodyPr/>
        <a:lstStyle/>
        <a:p>
          <a:endParaRPr lang="ru-RU"/>
        </a:p>
      </dgm:t>
    </dgm:pt>
    <dgm:pt modelId="{0BFDEA54-51B6-48EB-8FD2-AA79E45A5509}" type="pres">
      <dgm:prSet presAssocID="{706B3720-2C2C-4673-A7FD-1811BB9AE498}" presName="Name0" presStyleCnt="0">
        <dgm:presLayoutVars>
          <dgm:chMax val="7"/>
          <dgm:dir/>
          <dgm:animOne val="branch"/>
        </dgm:presLayoutVars>
      </dgm:prSet>
      <dgm:spPr/>
    </dgm:pt>
    <dgm:pt modelId="{2D27BBA7-C641-4DBC-BAAB-952B9EED6837}" type="pres">
      <dgm:prSet presAssocID="{F2F20364-76A0-473F-9910-78886E997A4A}" presName="parTx1" presStyleLbl="node1" presStyleIdx="0" presStyleCnt="3" custScaleX="124246" custScaleY="114021" custLinFactNeighborY="3483"/>
      <dgm:spPr/>
    </dgm:pt>
    <dgm:pt modelId="{34D9724B-F25D-473D-A24F-3AF94EB621EF}" type="pres">
      <dgm:prSet presAssocID="{595D1BBC-5125-45F3-AD65-5F91F14A8D93}" presName="parTx2" presStyleLbl="node1" presStyleIdx="1" presStyleCnt="3" custScaleX="103540"/>
      <dgm:spPr/>
    </dgm:pt>
    <dgm:pt modelId="{6BE4B9F3-8DE4-42C9-A15C-2193E27CD749}" type="pres">
      <dgm:prSet presAssocID="{861EAAF3-6C23-4100-BDD8-9705CE16E9E8}" presName="parTx3" presStyleLbl="node1" presStyleIdx="2" presStyleCnt="3" custScaleX="108850" custScaleY="102655" custLinFactNeighborX="1770" custLinFactNeighborY="-689"/>
      <dgm:spPr/>
    </dgm:pt>
  </dgm:ptLst>
  <dgm:cxnLst>
    <dgm:cxn modelId="{FEA8B365-7C9C-40CC-8325-B547C4DCD12C}" type="presOf" srcId="{861EAAF3-6C23-4100-BDD8-9705CE16E9E8}" destId="{6BE4B9F3-8DE4-42C9-A15C-2193E27CD749}" srcOrd="0" destOrd="0" presId="urn:microsoft.com/office/officeart/2009/3/layout/SubStepProcess"/>
    <dgm:cxn modelId="{C69FDE69-8E55-4C4C-8089-2E4949E9FDE8}" type="presOf" srcId="{F2F20364-76A0-473F-9910-78886E997A4A}" destId="{2D27BBA7-C641-4DBC-BAAB-952B9EED6837}" srcOrd="0" destOrd="0" presId="urn:microsoft.com/office/officeart/2009/3/layout/SubStepProcess"/>
    <dgm:cxn modelId="{73320B8A-B1C9-42D0-A31A-68B34DB09805}" srcId="{706B3720-2C2C-4673-A7FD-1811BB9AE498}" destId="{F2F20364-76A0-473F-9910-78886E997A4A}" srcOrd="0" destOrd="0" parTransId="{C53C7F40-B143-4AF0-8E3D-2403119645AB}" sibTransId="{9DAF4DA1-CF21-48D4-8EF9-CE986124505D}"/>
    <dgm:cxn modelId="{8905958F-0D72-4973-9731-A8E93B22E2AE}" type="presOf" srcId="{595D1BBC-5125-45F3-AD65-5F91F14A8D93}" destId="{34D9724B-F25D-473D-A24F-3AF94EB621EF}" srcOrd="0" destOrd="0" presId="urn:microsoft.com/office/officeart/2009/3/layout/SubStepProcess"/>
    <dgm:cxn modelId="{7C44FEA2-D42D-4721-AFC9-FD9162938999}" type="presOf" srcId="{706B3720-2C2C-4673-A7FD-1811BB9AE498}" destId="{0BFDEA54-51B6-48EB-8FD2-AA79E45A5509}" srcOrd="0" destOrd="0" presId="urn:microsoft.com/office/officeart/2009/3/layout/SubStepProcess"/>
    <dgm:cxn modelId="{B130B2CB-41F0-4541-86FB-D51DDC52B355}" srcId="{706B3720-2C2C-4673-A7FD-1811BB9AE498}" destId="{595D1BBC-5125-45F3-AD65-5F91F14A8D93}" srcOrd="1" destOrd="0" parTransId="{649292AD-EFE8-4DAE-B4D0-33F8601EBB49}" sibTransId="{A907C672-FB36-4284-894A-F53C4498F13E}"/>
    <dgm:cxn modelId="{5E6B9BFB-E179-4DA4-8682-1B2F1903CFFE}" srcId="{706B3720-2C2C-4673-A7FD-1811BB9AE498}" destId="{861EAAF3-6C23-4100-BDD8-9705CE16E9E8}" srcOrd="2" destOrd="0" parTransId="{08818FF0-443D-4860-A767-6598DD6BAFBD}" sibTransId="{160D3E57-694C-4C07-A61E-08A541EF57EB}"/>
    <dgm:cxn modelId="{29F82FDE-7915-466E-974A-9142032DA97E}" type="presParOf" srcId="{0BFDEA54-51B6-48EB-8FD2-AA79E45A5509}" destId="{2D27BBA7-C641-4DBC-BAAB-952B9EED6837}" srcOrd="0" destOrd="0" presId="urn:microsoft.com/office/officeart/2009/3/layout/SubStepProcess"/>
    <dgm:cxn modelId="{09DA39B2-BBA3-42D7-8E5C-C42FB82EB673}" type="presParOf" srcId="{0BFDEA54-51B6-48EB-8FD2-AA79E45A5509}" destId="{34D9724B-F25D-473D-A24F-3AF94EB621EF}" srcOrd="1" destOrd="0" presId="urn:microsoft.com/office/officeart/2009/3/layout/SubStepProcess"/>
    <dgm:cxn modelId="{54825BE4-33D7-441F-99E2-9A8EABB30942}" type="presParOf" srcId="{0BFDEA54-51B6-48EB-8FD2-AA79E45A5509}" destId="{6BE4B9F3-8DE4-42C9-A15C-2193E27CD749}" srcOrd="2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27BBA7-C641-4DBC-BAAB-952B9EED6837}">
      <dsp:nvSpPr>
        <dsp:cNvPr id="0" name=""/>
        <dsp:cNvSpPr/>
      </dsp:nvSpPr>
      <dsp:spPr>
        <a:xfrm>
          <a:off x="936104" y="129521"/>
          <a:ext cx="1872208" cy="1718131"/>
        </a:xfrm>
        <a:prstGeom prst="ellipse">
          <a:avLst/>
        </a:prstGeom>
        <a:solidFill>
          <a:schemeClr val="bg1"/>
        </a:solidFill>
        <a:ln w="12700" cap="flat" cmpd="sng" algn="ctr">
          <a:solidFill>
            <a:srgbClr val="29A0B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FF5353"/>
            </a:solidFill>
            <a:latin typeface="Calibri"/>
            <a:ea typeface="+mn-ea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ОБЕСПЕЧИТЬ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потребителя востребованными и актуальными данными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210283" y="381135"/>
        <a:ext cx="1323850" cy="1214903"/>
      </dsp:txXfrm>
    </dsp:sp>
    <dsp:sp modelId="{34D9724B-F25D-473D-A24F-3AF94EB621EF}">
      <dsp:nvSpPr>
        <dsp:cNvPr id="0" name=""/>
        <dsp:cNvSpPr/>
      </dsp:nvSpPr>
      <dsp:spPr>
        <a:xfrm>
          <a:off x="2808312" y="32005"/>
          <a:ext cx="1872208" cy="1808197"/>
        </a:xfrm>
        <a:prstGeom prst="ellipse">
          <a:avLst/>
        </a:prstGeom>
        <a:solidFill>
          <a:schemeClr val="bg1"/>
        </a:solidFill>
        <a:ln w="12700" cap="flat" cmpd="sng" algn="ctr">
          <a:solidFill>
            <a:srgbClr val="29A0B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FF5353"/>
            </a:solidFill>
            <a:latin typeface="Calibri"/>
            <a:ea typeface="+mn-ea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ОПТИМИ-ЗИРОВАТЬ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затраты на их получение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3082491" y="296809"/>
        <a:ext cx="1323850" cy="1278589"/>
      </dsp:txXfrm>
    </dsp:sp>
    <dsp:sp modelId="{6BE4B9F3-8DE4-42C9-A15C-2193E27CD749}">
      <dsp:nvSpPr>
        <dsp:cNvPr id="0" name=""/>
        <dsp:cNvSpPr/>
      </dsp:nvSpPr>
      <dsp:spPr>
        <a:xfrm>
          <a:off x="4712525" y="41425"/>
          <a:ext cx="1872208" cy="1765654"/>
        </a:xfrm>
        <a:prstGeom prst="ellipse">
          <a:avLst/>
        </a:prstGeom>
        <a:solidFill>
          <a:schemeClr val="bg1"/>
        </a:solidFill>
        <a:ln w="12700" cap="flat" cmpd="sng" algn="ctr">
          <a:solidFill>
            <a:srgbClr val="29A0B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FF5353"/>
              </a:solidFill>
              <a:latin typeface="Calibri"/>
              <a:ea typeface="+mn-ea"/>
              <a:cs typeface="+mn-cs"/>
            </a:rPr>
            <a:t>ПОВЫСИТЬ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внутреннюю </a:t>
          </a:r>
          <a:r>
            <a:rPr lang="ru-RU" sz="1600" b="1" kern="1200" dirty="0" err="1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эффектив-ность</a:t>
          </a:r>
          <a:r>
            <a:rPr lang="ru-RU" sz="1600" b="1" kern="1200" dirty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статистических органов</a:t>
          </a:r>
        </a:p>
      </dsp:txBody>
      <dsp:txXfrm>
        <a:off x="4986704" y="299999"/>
        <a:ext cx="1323850" cy="12485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8CBC8A6-650C-4DB0-9945-4C3D307E709C}" type="datetimeFigureOut">
              <a:rPr lang="ru-RU"/>
              <a:pPr>
                <a:defRPr/>
              </a:pPr>
              <a:t>31.10.2025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D71B41-096E-4B7E-B052-12CDEE291B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31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713" cy="33972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DAC952F-6E31-4EAB-B553-630B964C7D12}" type="datetimeFigureOut">
              <a:rPr lang="en-US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7950"/>
            <a:ext cx="4303713" cy="338138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6457950"/>
            <a:ext cx="4303713" cy="338138"/>
          </a:xfrm>
          <a:prstGeom prst="rect">
            <a:avLst/>
          </a:prstGeom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D6D4E61-7295-49CD-8492-8950462F84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6424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97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843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65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2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20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549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979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4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05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51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574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08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396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24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D4E61-7295-49CD-8492-8950462F845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8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82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6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8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 userDrawn="1"/>
        </p:nvSpPr>
        <p:spPr bwMode="auto">
          <a:xfrm>
            <a:off x="0" y="0"/>
            <a:ext cx="9142413" cy="9810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5" tIns="47893" rIns="95785" bIns="47893"/>
          <a:lstStyle>
            <a:lvl1pPr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de-DE" altLang="de-DE" sz="2200" b="0">
              <a:solidFill>
                <a:schemeClr val="tx1"/>
              </a:solidFill>
              <a:latin typeface="MetaNormalLF-Roman"/>
            </a:endParaRPr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0" y="0"/>
            <a:ext cx="457041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58000" tIns="0" rIns="0" bIns="75421" anchor="b"/>
          <a:lstStyle>
            <a:lvl1pPr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de-DE" altLang="en-US" sz="1900" b="0">
              <a:solidFill>
                <a:schemeClr val="tx1"/>
              </a:solidFill>
              <a:latin typeface="MetaNormalLF-Roman"/>
            </a:endParaRPr>
          </a:p>
        </p:txBody>
      </p:sp>
      <p:pic>
        <p:nvPicPr>
          <p:cNvPr id="9" name="Picture 16" descr="TajStat-Logo_RGB_whiteBackgroun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87313"/>
            <a:ext cx="169227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7"/>
          <p:cNvSpPr>
            <a:spLocks noChangeAspect="1" noChangeArrowheads="1"/>
          </p:cNvSpPr>
          <p:nvPr userDrawn="1"/>
        </p:nvSpPr>
        <p:spPr bwMode="auto">
          <a:xfrm>
            <a:off x="0" y="3317875"/>
            <a:ext cx="522288" cy="2847975"/>
          </a:xfrm>
          <a:prstGeom prst="rect">
            <a:avLst/>
          </a:prstGeom>
          <a:solidFill>
            <a:srgbClr val="75F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Rectangle 18"/>
          <p:cNvSpPr>
            <a:spLocks noChangeAspect="1" noChangeArrowheads="1"/>
          </p:cNvSpPr>
          <p:nvPr userDrawn="1"/>
        </p:nvSpPr>
        <p:spPr bwMode="auto">
          <a:xfrm>
            <a:off x="0" y="981075"/>
            <a:ext cx="522288" cy="1393825"/>
          </a:xfrm>
          <a:prstGeom prst="rect">
            <a:avLst/>
          </a:prstGeom>
          <a:solidFill>
            <a:srgbClr val="009B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Rectangle 19"/>
          <p:cNvSpPr>
            <a:spLocks noChangeAspect="1" noChangeArrowheads="1"/>
          </p:cNvSpPr>
          <p:nvPr userDrawn="1"/>
        </p:nvSpPr>
        <p:spPr bwMode="auto">
          <a:xfrm>
            <a:off x="0" y="2366963"/>
            <a:ext cx="522288" cy="946150"/>
          </a:xfrm>
          <a:prstGeom prst="rect">
            <a:avLst/>
          </a:prstGeom>
          <a:solidFill>
            <a:srgbClr val="00F0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Line 20"/>
          <p:cNvSpPr>
            <a:spLocks noChangeShapeType="1"/>
          </p:cNvSpPr>
          <p:nvPr userDrawn="1"/>
        </p:nvSpPr>
        <p:spPr bwMode="auto">
          <a:xfrm>
            <a:off x="0" y="977900"/>
            <a:ext cx="9177338" cy="0"/>
          </a:xfrm>
          <a:prstGeom prst="line">
            <a:avLst/>
          </a:prstGeom>
          <a:noFill/>
          <a:ln w="1587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21"/>
          <p:cNvSpPr>
            <a:spLocks noChangeShapeType="1"/>
          </p:cNvSpPr>
          <p:nvPr userDrawn="1"/>
        </p:nvSpPr>
        <p:spPr bwMode="auto">
          <a:xfrm>
            <a:off x="0" y="3309937"/>
            <a:ext cx="522288" cy="3175"/>
          </a:xfrm>
          <a:prstGeom prst="line">
            <a:avLst/>
          </a:prstGeom>
          <a:noFill/>
          <a:ln w="1587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Rectangle 22"/>
          <p:cNvSpPr>
            <a:spLocks noChangeArrowheads="1"/>
          </p:cNvSpPr>
          <p:nvPr userDrawn="1"/>
        </p:nvSpPr>
        <p:spPr bwMode="auto">
          <a:xfrm>
            <a:off x="539750" y="1341438"/>
            <a:ext cx="84248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endParaRPr lang="de-DE" altLang="de-DE">
              <a:latin typeface="Times New Roman Tajik 1.0" pitchFamily="18" charset="0"/>
            </a:endParaRPr>
          </a:p>
        </p:txBody>
      </p:sp>
      <p:sp>
        <p:nvSpPr>
          <p:cNvPr id="16" name="Rectangle 24"/>
          <p:cNvSpPr>
            <a:spLocks noChangeArrowheads="1"/>
          </p:cNvSpPr>
          <p:nvPr userDrawn="1"/>
        </p:nvSpPr>
        <p:spPr bwMode="auto">
          <a:xfrm>
            <a:off x="539750" y="3357563"/>
            <a:ext cx="8421688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57263"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endParaRPr lang="de-DE" altLang="de-DE">
              <a:latin typeface="Times New Roman Tajik 1.0" pitchFamily="18" charset="0"/>
            </a:endParaRPr>
          </a:p>
        </p:txBody>
      </p:sp>
      <p:sp>
        <p:nvSpPr>
          <p:cNvPr id="18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41340" y="5140326"/>
            <a:ext cx="8277225" cy="881063"/>
          </a:xfrm>
        </p:spPr>
        <p:txBody>
          <a:bodyPr lIns="180000"/>
          <a:lstStyle>
            <a:lvl1pPr algn="ctr">
              <a:lnSpc>
                <a:spcPct val="120000"/>
              </a:lnSpc>
              <a:spcBef>
                <a:spcPct val="0"/>
              </a:spcBef>
              <a:defRPr sz="2200"/>
            </a:lvl1pPr>
          </a:lstStyle>
          <a:p>
            <a:r>
              <a:rPr lang="ru-RU" altLang="en-US" dirty="0" err="1"/>
              <a:t>Агентии</a:t>
            </a:r>
            <a:r>
              <a:rPr lang="ru-RU" altLang="en-US" dirty="0"/>
              <a:t> </a:t>
            </a:r>
            <a:r>
              <a:rPr lang="ru-RU" altLang="en-US" dirty="0" err="1"/>
              <a:t>омори</a:t>
            </a:r>
            <a:r>
              <a:rPr lang="ru-RU" altLang="en-US" dirty="0"/>
              <a:t> </a:t>
            </a:r>
            <a:r>
              <a:rPr lang="ru-RU" altLang="en-US" dirty="0" err="1"/>
              <a:t>назди</a:t>
            </a:r>
            <a:r>
              <a:rPr lang="ru-RU" altLang="en-US" dirty="0"/>
              <a:t> </a:t>
            </a:r>
            <a:r>
              <a:rPr lang="ru-RU" altLang="en-US" dirty="0" err="1"/>
              <a:t>Президенти</a:t>
            </a:r>
            <a:r>
              <a:rPr lang="ru-RU" altLang="en-US" dirty="0"/>
              <a:t> </a:t>
            </a:r>
            <a:r>
              <a:rPr lang="tg-Cyrl-TJ" altLang="en-US" dirty="0"/>
              <a:t>Ҷумҳурии Тоҷикистон</a:t>
            </a:r>
            <a:endParaRPr lang="de-DE" altLang="en-US" dirty="0"/>
          </a:p>
          <a:p>
            <a:r>
              <a:rPr lang="de-DE" altLang="en-US" dirty="0" err="1"/>
              <a:t>of</a:t>
            </a:r>
            <a:r>
              <a:rPr lang="de-DE" altLang="en-US" dirty="0"/>
              <a:t> </a:t>
            </a:r>
            <a:r>
              <a:rPr lang="de-DE" altLang="en-US" dirty="0" err="1"/>
              <a:t>the</a:t>
            </a:r>
            <a:r>
              <a:rPr lang="de-DE" altLang="en-US" dirty="0"/>
              <a:t> </a:t>
            </a:r>
            <a:r>
              <a:rPr lang="de-DE" altLang="en-US" dirty="0" err="1"/>
              <a:t>subtitels</a:t>
            </a:r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val="277042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49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6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451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81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6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85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38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1D6A15-0084-48D1-AE6C-ECF0D1416A73}" type="datetimeFigureOut">
              <a:rPr lang="en-US" smtClean="0"/>
              <a:pPr>
                <a:defRPr/>
              </a:pPr>
              <a:t>10/31/2025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5E146-6192-47D6-A0DD-CB6CD8999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5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49" y="1027179"/>
            <a:ext cx="8424937" cy="429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0" y="5284072"/>
            <a:ext cx="8424936" cy="152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6" y="2492896"/>
            <a:ext cx="8136904" cy="2664297"/>
          </a:xfrm>
          <a:effectLst>
            <a:outerShdw blurRad="63500" sx="116000" sy="116000" algn="ctr" rotWithShape="0">
              <a:schemeClr val="tx1">
                <a:alpha val="63000"/>
              </a:schemeClr>
            </a:outerShdw>
          </a:effectLst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«Доверие через взаимодействие: коммуникации с пользователями и производителями»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A37B34-B04E-4682-AA34-30D5FFD391EE}"/>
              </a:ext>
            </a:extLst>
          </p:cNvPr>
          <p:cNvSpPr>
            <a:spLocks noGrp="1"/>
          </p:cNvSpPr>
          <p:nvPr/>
        </p:nvSpPr>
        <p:spPr>
          <a:xfrm>
            <a:off x="1" y="5949280"/>
            <a:ext cx="9036496" cy="864096"/>
          </a:xfrm>
          <a:prstGeom prst="rect">
            <a:avLst/>
          </a:prstGeom>
          <a:effectLst>
            <a:outerShdw blurRad="101600" sx="105000" sy="105000" algn="l" rotWithShape="0">
              <a:schemeClr val="tx1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18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Асо</a:t>
            </a:r>
            <a:r>
              <a:rPr lang="ru-RU" sz="1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Нурулло</a:t>
            </a:r>
            <a:r>
              <a:rPr lang="ru-RU" sz="1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Асват</a:t>
            </a:r>
            <a:endParaRPr lang="ru-RU" sz="1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1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заместитель директора Агентства по статистике при Президенте Республики Таджикистан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052AF4-3C69-46B0-95C4-77D375462DFF}"/>
              </a:ext>
            </a:extLst>
          </p:cNvPr>
          <p:cNvSpPr txBox="1"/>
          <p:nvPr/>
        </p:nvSpPr>
        <p:spPr>
          <a:xfrm>
            <a:off x="1115616" y="188640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Агентства по статистике при Президенте Республики Таджикистан</a:t>
            </a:r>
            <a:endParaRPr lang="ru-RU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667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правление цифровой трансформацией: полезные рекомедации - and Change">
            <a:extLst>
              <a:ext uri="{FF2B5EF4-FFF2-40B4-BE49-F238E27FC236}">
                <a16:creationId xmlns:a16="http://schemas.microsoft.com/office/drawing/2014/main" id="{331D6C7D-C951-4494-9794-E87BC5BE8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77642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836712"/>
            <a:ext cx="8496944" cy="23042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условиях цифровой экономики Агентство последовательно переходит от традиционных методов сбора и обработки данных к цифровой модели, основанной на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платформенных решениях.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Открытость, инновации и цифровизация как основа доверия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99698"/>
            <a:ext cx="55446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отметить, что в ходе  миссия ВБ по среднесрочному обзору был сделан вывод общий прогресс в достижение результатов  является хорошим. Особенно с учетом двух показателей: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индекс статистической эффективности (целевой показатель 70,0 баллах);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индекс инвентаризации открытых данных (целевой показатель 60,0 баллах);</a:t>
            </a:r>
          </a:p>
        </p:txBody>
      </p:sp>
    </p:spTree>
    <p:extLst>
      <p:ext uri="{BB962C8B-B14F-4D97-AF65-F5344CB8AC3E}">
        <p14:creationId xmlns:p14="http://schemas.microsoft.com/office/powerpoint/2010/main" val="4223289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1412776"/>
            <a:ext cx="8208912" cy="439248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 ключевых направлений: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интегрированных цифровых платформ для сбора, обработки и визуализации данных;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внедрение электронных форм отчётности и респондент ких кабинетов;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аналитических панелей для пользователей государственного управления;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адаптация больших данных (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к статистическим процессам, где это возможно;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сервисов открытых данных.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Открытость, инновации и цифровизация как основа доверия</a:t>
            </a:r>
          </a:p>
        </p:txBody>
      </p:sp>
    </p:spTree>
    <p:extLst>
      <p:ext uri="{BB962C8B-B14F-4D97-AF65-F5344CB8AC3E}">
        <p14:creationId xmlns:p14="http://schemas.microsoft.com/office/powerpoint/2010/main" val="952943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998731"/>
            <a:ext cx="4968552" cy="504056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Особое внимание уделяется информационной безопасности, защите персональных данных и соблюдению принципов конфиденциальности, что также способствует укреплению доверия к официальной статистике.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Открытость, инновации и цифровизация как основа доверия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522" y="1271588"/>
            <a:ext cx="4133500" cy="431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380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екторы на тему «Достижение цели» — скачивайте бесплатные векторы высокого  качества на Freepik | Freepik">
            <a:extLst>
              <a:ext uri="{FF2B5EF4-FFF2-40B4-BE49-F238E27FC236}">
                <a16:creationId xmlns:a16="http://schemas.microsoft.com/office/drawing/2014/main" id="{66D89B33-AE8E-4945-8F94-BC195AB67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56184"/>
            <a:ext cx="285293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1556792"/>
            <a:ext cx="8208912" cy="439248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 устойчивому взаимодействию с национальными партнерами и международным сообществом Агентству удалось достичь ряда значимых результатов: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модернизирована инфраструктура 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статистических процессов с 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использованием цифровых 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решений;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внедрены системы электронного 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обмена данными с ключевыми министерствами;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расширено международное сотрудничество с ООН, Всемирным банком, Евразийской экономической комиссией,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Статкомитетами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государств СНГ и другими партнерами;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повышение позиций Республики Таджикистан в международных сравнительных обзорах статистических систем;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-108520" y="31349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Достижения Агентства по статистике</a:t>
            </a:r>
          </a:p>
        </p:txBody>
      </p:sp>
    </p:spTree>
    <p:extLst>
      <p:ext uri="{BB962C8B-B14F-4D97-AF65-F5344CB8AC3E}">
        <p14:creationId xmlns:p14="http://schemas.microsoft.com/office/powerpoint/2010/main" val="632984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1772816"/>
            <a:ext cx="8424936" cy="43204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ближайшей перспективе Агентство по статистике намерено продолжить: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укрепление доверия к официальной статистике через транспарентность и регулярный диалог,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цифровых возможностей статистической экосистемы,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внедрение платформенного взаимодействия с участием поставщиков и пользователей данных,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интеграцию национальных статистических процессов в глобальную систему обмена информацией,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усиление аналитического компонента для выработки на основе данных эффективных решений.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251520" y="313492"/>
            <a:ext cx="6840760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Планы и призыв к партнёрству</a:t>
            </a:r>
          </a:p>
        </p:txBody>
      </p:sp>
    </p:spTree>
    <p:extLst>
      <p:ext uri="{BB962C8B-B14F-4D97-AF65-F5344CB8AC3E}">
        <p14:creationId xmlns:p14="http://schemas.microsoft.com/office/powerpoint/2010/main" val="43906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1268760"/>
            <a:ext cx="8208912" cy="43204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завершение хочу подчеркнуть, что статистика – это не только цифры. Это инструмент управления развитием страны, фактор устойчивости государственного курса и основа для формирования общественного доверия. Поэтому укрепление доверия через взаимодействие – наша общая задача и стратегический приоритет.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 и открыт к дальнейшему конструктивному взаимодействию.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251520" y="260648"/>
            <a:ext cx="6840760" cy="548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1528780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11560" y="2132856"/>
            <a:ext cx="8100392" cy="3384376"/>
          </a:xfrm>
          <a:prstGeom prst="rect">
            <a:avLst/>
          </a:prstGeom>
        </p:spPr>
        <p:txBody>
          <a:bodyPr vert="horz" lIns="180000" tIns="45720" rIns="91440" bIns="45720" rtlCol="0">
            <a:normAutofit/>
          </a:bodyPr>
          <a:lstStyle>
            <a:lvl1pPr marL="171450" indent="-171450" algn="ctr" defTabSz="685800" rtl="0" eaLnBrk="1" latinLnBrk="0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ru-RU" altLang="de-DE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lvl="0" indent="0" defTabSz="91440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ru-RU" altLang="de-DE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Спасибо за внимание! </a:t>
            </a:r>
            <a:endParaRPr lang="en-US" altLang="de-DE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92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980728"/>
            <a:ext cx="8352929" cy="2736304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 – это главный нематериальный актив системы официальной статистики. Оно формируется на основе  трех ключевых принципов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объективности, прозрачности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своевременности. При этом даже самые точные данные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теряют свою ценность, если они не воспринимаются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пользователями как достоверные и надежные.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260648"/>
            <a:ext cx="6840760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Проблематика доверия в статистике</a:t>
            </a:r>
            <a:endParaRPr lang="ru-RU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62A5CC16-36C6-4596-B3E7-FDCA8655A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010699"/>
              </p:ext>
            </p:extLst>
          </p:nvPr>
        </p:nvGraphicFramePr>
        <p:xfrm>
          <a:off x="971600" y="4581128"/>
          <a:ext cx="7488832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34B31A7-7767-4800-8182-0A4B1D67EBBA}"/>
              </a:ext>
            </a:extLst>
          </p:cNvPr>
          <p:cNvGrpSpPr/>
          <p:nvPr/>
        </p:nvGrpSpPr>
        <p:grpSpPr>
          <a:xfrm>
            <a:off x="1835696" y="3798527"/>
            <a:ext cx="5679295" cy="926618"/>
            <a:chOff x="1239429" y="1317914"/>
            <a:chExt cx="8227776" cy="3087803"/>
          </a:xfrm>
        </p:grpSpPr>
        <p:sp>
          <p:nvSpPr>
            <p:cNvPr id="8" name="Выгнутая влево стрелка 13">
              <a:extLst>
                <a:ext uri="{FF2B5EF4-FFF2-40B4-BE49-F238E27FC236}">
                  <a16:creationId xmlns:a16="http://schemas.microsoft.com/office/drawing/2014/main" id="{523D0C86-32DB-4B71-87D7-944DB38589F1}"/>
                </a:ext>
              </a:extLst>
            </p:cNvPr>
            <p:cNvSpPr/>
            <p:nvPr/>
          </p:nvSpPr>
          <p:spPr>
            <a:xfrm>
              <a:off x="1239429" y="1931213"/>
              <a:ext cx="1277134" cy="2474503"/>
            </a:xfrm>
            <a:prstGeom prst="curvedRightArrow">
              <a:avLst/>
            </a:prstGeom>
            <a:ln>
              <a:solidFill>
                <a:srgbClr val="29A0BB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66">
                <a:solidFill>
                  <a:schemeClr val="tx1"/>
                </a:solidFill>
              </a:endParaRPr>
            </a:p>
          </p:txBody>
        </p:sp>
        <p:sp>
          <p:nvSpPr>
            <p:cNvPr id="9" name="Выгнутая вправо стрелка 14">
              <a:extLst>
                <a:ext uri="{FF2B5EF4-FFF2-40B4-BE49-F238E27FC236}">
                  <a16:creationId xmlns:a16="http://schemas.microsoft.com/office/drawing/2014/main" id="{5AF26A96-7DCC-4A00-9523-D6B8053A7A98}"/>
                </a:ext>
              </a:extLst>
            </p:cNvPr>
            <p:cNvSpPr/>
            <p:nvPr/>
          </p:nvSpPr>
          <p:spPr>
            <a:xfrm>
              <a:off x="8066760" y="1931214"/>
              <a:ext cx="1400445" cy="2474503"/>
            </a:xfrm>
            <a:prstGeom prst="curvedLeftArrow">
              <a:avLst/>
            </a:prstGeom>
            <a:ln>
              <a:solidFill>
                <a:srgbClr val="29A0BB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66">
                <a:solidFill>
                  <a:schemeClr val="tx1"/>
                </a:solidFill>
              </a:endParaRPr>
            </a:p>
          </p:txBody>
        </p:sp>
        <p:sp>
          <p:nvSpPr>
            <p:cNvPr id="10" name="Горизонтальный свиток 15">
              <a:extLst>
                <a:ext uri="{FF2B5EF4-FFF2-40B4-BE49-F238E27FC236}">
                  <a16:creationId xmlns:a16="http://schemas.microsoft.com/office/drawing/2014/main" id="{BAF00E93-AF34-4D7F-AD67-EED1B98B5212}"/>
                </a:ext>
              </a:extLst>
            </p:cNvPr>
            <p:cNvSpPr/>
            <p:nvPr/>
          </p:nvSpPr>
          <p:spPr>
            <a:xfrm>
              <a:off x="2924078" y="1317914"/>
              <a:ext cx="4798733" cy="2353797"/>
            </a:xfrm>
            <a:prstGeom prst="horizontalScroll">
              <a:avLst/>
            </a:prstGeom>
            <a:solidFill>
              <a:srgbClr val="6EB454"/>
            </a:solidFill>
            <a:ln>
              <a:solidFill>
                <a:srgbClr val="29A0BB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627784" y="3943953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050" dirty="0">
                <a:solidFill>
                  <a:schemeClr val="bg1"/>
                </a:solidFill>
              </a:rPr>
              <a:t>КАЧЕСТВЕННАЯ И ОПЕРАТИВНАЯ</a:t>
            </a:r>
          </a:p>
          <a:p>
            <a:pPr algn="ctr"/>
            <a:r>
              <a:rPr lang="ru-RU" sz="1050" dirty="0">
                <a:solidFill>
                  <a:schemeClr val="bg1"/>
                </a:solidFill>
              </a:rPr>
              <a:t> СТАТИСТИКА </a:t>
            </a:r>
          </a:p>
        </p:txBody>
      </p:sp>
    </p:spTree>
    <p:extLst>
      <p:ext uri="{BB962C8B-B14F-4D97-AF65-F5344CB8AC3E}">
        <p14:creationId xmlns:p14="http://schemas.microsoft.com/office/powerpoint/2010/main" val="80780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28304" y="1916832"/>
            <a:ext cx="8615696" cy="324036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Современные вызовы – такие как ускорение цифровой трансформации, рост объема альтернативных источников  информации и усиление общественного  внимания к качеству решений, принимаемых на основе статистики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усиливают потребность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укреплении доверия.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Ошибки в коммуникации,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задержки в публикации данных,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понятной связи между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производителями и пользователями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 привести к снижению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авторитета национальных статистических органов.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260648"/>
            <a:ext cx="6840760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Проблематика доверия в статистике</a:t>
            </a:r>
            <a:endParaRPr lang="ru-RU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443711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</a:rPr>
              <a:t>КАЧЕСТВЕННАЯ И ОПЕРАТИВНАЯ СТАТИСТИКА </a:t>
            </a:r>
            <a:endParaRPr lang="ru-RU" sz="1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880" y="2708126"/>
            <a:ext cx="35306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8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124744"/>
            <a:ext cx="8208912" cy="410445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этой связи построение устойчивой системы доверия возможно только на основе открытого диалога и партнерства между органами статистики, министерствами и ведомствами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как производителями данных,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а также бизнес-сообществом,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исследователями и широкой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общественностью – как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пользователями информации.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260648"/>
            <a:ext cx="6840760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Проблематика доверия в статистике</a:t>
            </a:r>
            <a:endParaRPr lang="ru-RU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338437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931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убликации - Современные технологии управления">
            <a:extLst>
              <a:ext uri="{FF2B5EF4-FFF2-40B4-BE49-F238E27FC236}">
                <a16:creationId xmlns:a16="http://schemas.microsoft.com/office/drawing/2014/main" id="{7C93884D-AD81-4D33-AE2F-687F23905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08884"/>
            <a:ext cx="3024336" cy="245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1760757"/>
            <a:ext cx="8136904" cy="375647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Агентство по статистике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Республики Таджикистан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рассматривает пользователей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ключевых партнёров в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процессе формирования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статистической информации.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Доверие строится не только через публикацию данных, но и через способность объяснять, сопровождать и адаптировать их под потребности различных категорий потребителей.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с пользователями статистической информации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94132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998730"/>
            <a:ext cx="6048672" cy="5382597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этой связи Агентством внедряются: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механизмы прямой обратной связи через опросы пользователей,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модернизированные разделы аналитики на официальном веб-портале, пользовательские личные кабинеты, тематические статистические бюллетени и интерактивные панели для органов государственного управления.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с пользователями статистической информации</a:t>
            </a:r>
            <a:endParaRPr lang="ru-RU" sz="2800" i="1" dirty="0"/>
          </a:p>
        </p:txBody>
      </p:sp>
      <p:pic>
        <p:nvPicPr>
          <p:cNvPr id="5" name="Picture 10" descr="C:\Users\HP\AppData\Local\Packages\Microsoft.Windows.Photos_8wekyb3d8bbwe\TempState\ShareServiceTempFolder\Снимок экрана (78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1004835"/>
            <a:ext cx="1080120" cy="204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HP\AppData\Local\Packages\Microsoft.Windows.Photos_8wekyb3d8bbwe\TempState\ShareServiceTempFolder\Снимок экрана (80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59" y="1026991"/>
            <a:ext cx="1071809" cy="206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C:\Users\HP\AppData\Local\Packages\Microsoft.Windows.Photos_8wekyb3d8bbwe\TempState\ShareServiceTempFolder\Снимок экрана (85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24" y="3229042"/>
            <a:ext cx="2235272" cy="311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86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052736"/>
            <a:ext cx="6624736" cy="504056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Важную роль играет работа с бизнесом и научным сообществом. Запросы на разработку новых индикаторов, например в области изменения климата, энергетики, инвестиций и адаптации к международным соглашениям, формируются в том числе из диалога с пользователями. Мы придерживаемся принципа «статистика должна создаваться там, где она востребована».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07504" y="0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</a:rPr>
              <a:t>Взаимодействие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пользователями статистической информации</a:t>
            </a:r>
            <a:endParaRPr lang="ru-RU" sz="2800" i="1" dirty="0"/>
          </a:p>
        </p:txBody>
      </p:sp>
      <p:pic>
        <p:nvPicPr>
          <p:cNvPr id="5" name="Picture 12" descr="C:\Users\HP\AppData\Local\Packages\Microsoft.Windows.Photos_8wekyb3d8bbwe\TempState\ShareServiceTempFolder\Снимок экрана (79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24743"/>
            <a:ext cx="1656184" cy="334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359" y="4653136"/>
            <a:ext cx="2243129" cy="117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264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гиональная PR-кампания: подготовка, цели, оценка пиара в регионах | Блог  СКАН-Интерфакс">
            <a:extLst>
              <a:ext uri="{FF2B5EF4-FFF2-40B4-BE49-F238E27FC236}">
                <a16:creationId xmlns:a16="http://schemas.microsoft.com/office/drawing/2014/main" id="{8C005F2A-A06D-4B78-B79C-CE962E6E4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04369"/>
            <a:ext cx="3147456" cy="163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196752"/>
            <a:ext cx="8424936" cy="136815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менее значимой является коммуникация с ведомствами и организациями, выступающими поставщиками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администра-тивных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данных. На основе координационной роли Агентства 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выстраивается многоуровневое взаимодействие, включающее: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Взаимодействие с производителями статистики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3691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унификацию понятийного аппарата,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внедрение единых стандартов сбора и обмена информацией,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формирование межведомственных механизмов интеграции,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переход на платформенную систему управления статистическими процессами.</a:t>
            </a:r>
            <a:endParaRPr lang="ru-RU" sz="2400" dirty="0"/>
          </a:p>
        </p:txBody>
      </p:sp>
      <p:pic>
        <p:nvPicPr>
          <p:cNvPr id="6" name="Объект 6">
            <a:extLst>
              <a:ext uri="{FF2B5EF4-FFF2-40B4-BE49-F238E27FC236}">
                <a16:creationId xmlns:a16="http://schemas.microsoft.com/office/drawing/2014/main" id="{AD86747C-DD7B-467B-B8A9-AEF54F22F4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619580"/>
            <a:ext cx="1102832" cy="1932407"/>
          </a:xfrm>
          <a:prstGeom prst="rect">
            <a:avLst/>
          </a:prstGeom>
        </p:spPr>
      </p:pic>
      <p:sp>
        <p:nvSpPr>
          <p:cNvPr id="7" name="Стрелка: вправо 10">
            <a:extLst>
              <a:ext uri="{FF2B5EF4-FFF2-40B4-BE49-F238E27FC236}">
                <a16:creationId xmlns:a16="http://schemas.microsoft.com/office/drawing/2014/main" id="{CC846276-5E06-4280-BA1E-23C06F0AD12E}"/>
              </a:ext>
            </a:extLst>
          </p:cNvPr>
          <p:cNvSpPr/>
          <p:nvPr/>
        </p:nvSpPr>
        <p:spPr>
          <a:xfrm>
            <a:off x="5796136" y="4869001"/>
            <a:ext cx="403307" cy="140744"/>
          </a:xfrm>
          <a:prstGeom prst="rightArrow">
            <a:avLst>
              <a:gd name="adj1" fmla="val 28454"/>
              <a:gd name="adj2" fmla="val 80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F43498-198D-42C9-9C18-52F0189E76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937" y="5460051"/>
            <a:ext cx="308159" cy="4935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F43498-198D-42C9-9C18-52F0189E76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01" y="6186147"/>
            <a:ext cx="308159" cy="4935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F43498-198D-42C9-9C18-52F0189E76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552" y="4762964"/>
            <a:ext cx="308159" cy="493561"/>
          </a:xfrm>
          <a:prstGeom prst="rect">
            <a:avLst/>
          </a:prstGeom>
        </p:spPr>
      </p:pic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CC846276-5E06-4280-BA1E-23C06F0AD12E}"/>
              </a:ext>
            </a:extLst>
          </p:cNvPr>
          <p:cNvSpPr/>
          <p:nvPr/>
        </p:nvSpPr>
        <p:spPr>
          <a:xfrm>
            <a:off x="5787390" y="5575648"/>
            <a:ext cx="403307" cy="140744"/>
          </a:xfrm>
          <a:prstGeom prst="rightArrow">
            <a:avLst>
              <a:gd name="adj1" fmla="val 28454"/>
              <a:gd name="adj2" fmla="val 80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Стрелка: вправо 10">
            <a:extLst>
              <a:ext uri="{FF2B5EF4-FFF2-40B4-BE49-F238E27FC236}">
                <a16:creationId xmlns:a16="http://schemas.microsoft.com/office/drawing/2014/main" id="{CC846276-5E06-4280-BA1E-23C06F0AD12E}"/>
              </a:ext>
            </a:extLst>
          </p:cNvPr>
          <p:cNvSpPr/>
          <p:nvPr/>
        </p:nvSpPr>
        <p:spPr>
          <a:xfrm>
            <a:off x="5859398" y="6295728"/>
            <a:ext cx="403307" cy="140744"/>
          </a:xfrm>
          <a:prstGeom prst="rightArrow">
            <a:avLst>
              <a:gd name="adj1" fmla="val 28454"/>
              <a:gd name="adj2" fmla="val 80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Стрелка: вправо 10">
            <a:extLst>
              <a:ext uri="{FF2B5EF4-FFF2-40B4-BE49-F238E27FC236}">
                <a16:creationId xmlns:a16="http://schemas.microsoft.com/office/drawing/2014/main" id="{CC846276-5E06-4280-BA1E-23C06F0AD12E}"/>
              </a:ext>
            </a:extLst>
          </p:cNvPr>
          <p:cNvSpPr/>
          <p:nvPr/>
        </p:nvSpPr>
        <p:spPr>
          <a:xfrm>
            <a:off x="7528827" y="5585783"/>
            <a:ext cx="403307" cy="140744"/>
          </a:xfrm>
          <a:prstGeom prst="rightArrow">
            <a:avLst>
              <a:gd name="adj1" fmla="val 28454"/>
              <a:gd name="adj2" fmla="val 80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5DB13B0-AA7F-4F86-9FFA-064C44280A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4862360"/>
            <a:ext cx="928432" cy="1587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7783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7721" y="1743233"/>
            <a:ext cx="8367501" cy="2333839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цифровизации национальной статистической системы внедряются электронные каналы передачи информации с министерствами и ведомствами. Использование методов структурированного обмена данными повышает точность и сокращает сроки обработки информации. Такой подход позволяет не только снижать нагрузку на респондентов, но и улучшать координацию при подготовке отчетности по национальным проектам и международным обязательствам, включая показатели Целей устойчивого развития и Парижского соглашения.  </a:t>
            </a:r>
            <a:endParaRPr lang="ru-RU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2EC3F-9520-4F94-9665-782AB850E701}"/>
              </a:ext>
            </a:extLst>
          </p:cNvPr>
          <p:cNvSpPr txBox="1"/>
          <p:nvPr/>
        </p:nvSpPr>
        <p:spPr>
          <a:xfrm>
            <a:off x="179512" y="44624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</a:rPr>
              <a:t>Взаимодействие с производителями статистики</a:t>
            </a:r>
          </a:p>
        </p:txBody>
      </p:sp>
      <p:pic>
        <p:nvPicPr>
          <p:cNvPr id="5" name="Picture 2" descr="Файловый сервер иконка">
            <a:extLst>
              <a:ext uri="{FF2B5EF4-FFF2-40B4-BE49-F238E27FC236}">
                <a16:creationId xmlns:a16="http://schemas.microsoft.com/office/drawing/2014/main" id="{590705EB-5712-4590-8B7C-2F90172CE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630" y="4797151"/>
            <a:ext cx="1818465" cy="204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37D9AA-25CD-41AC-BD74-77578C4263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75" y="5214945"/>
            <a:ext cx="1214579" cy="910957"/>
          </a:xfrm>
          <a:prstGeom prst="rect">
            <a:avLst/>
          </a:prstGeom>
        </p:spPr>
      </p:pic>
      <p:pic>
        <p:nvPicPr>
          <p:cNvPr id="7" name="Picture 2" descr="Файловый сервер иконка">
            <a:extLst>
              <a:ext uri="{FF2B5EF4-FFF2-40B4-BE49-F238E27FC236}">
                <a16:creationId xmlns:a16="http://schemas.microsoft.com/office/drawing/2014/main" id="{590705EB-5712-4590-8B7C-2F90172CE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014" y="4706878"/>
            <a:ext cx="1818465" cy="201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BD0F798-F42E-4F49-8ABE-13FC7F753966}"/>
              </a:ext>
            </a:extLst>
          </p:cNvPr>
          <p:cNvGrpSpPr/>
          <p:nvPr/>
        </p:nvGrpSpPr>
        <p:grpSpPr>
          <a:xfrm>
            <a:off x="3884095" y="5010521"/>
            <a:ext cx="1730838" cy="274653"/>
            <a:chOff x="4038600" y="3133725"/>
            <a:chExt cx="3667125" cy="295275"/>
          </a:xfrm>
        </p:grpSpPr>
        <p:sp>
          <p:nvSpPr>
            <p:cNvPr id="9" name="Стрелка: вправо 7">
              <a:extLst>
                <a:ext uri="{FF2B5EF4-FFF2-40B4-BE49-F238E27FC236}">
                  <a16:creationId xmlns:a16="http://schemas.microsoft.com/office/drawing/2014/main" id="{2F86C215-11CB-4100-A7D0-A154CE7D5CB4}"/>
                </a:ext>
              </a:extLst>
            </p:cNvPr>
            <p:cNvSpPr/>
            <p:nvPr/>
          </p:nvSpPr>
          <p:spPr>
            <a:xfrm>
              <a:off x="4038600" y="3133725"/>
              <a:ext cx="3667125" cy="295275"/>
            </a:xfrm>
            <a:prstGeom prst="rightArrow">
              <a:avLst>
                <a:gd name="adj1" fmla="val 37097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55CC4AE-443F-4C5E-A84F-C3BF9AC0CCEA}"/>
                </a:ext>
              </a:extLst>
            </p:cNvPr>
            <p:cNvSpPr/>
            <p:nvPr/>
          </p:nvSpPr>
          <p:spPr>
            <a:xfrm>
              <a:off x="5083970" y="3226594"/>
              <a:ext cx="1473994" cy="1119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35DC7CD4-F170-4084-8DFE-7C962A66B62C}"/>
              </a:ext>
            </a:extLst>
          </p:cNvPr>
          <p:cNvGrpSpPr/>
          <p:nvPr/>
        </p:nvGrpSpPr>
        <p:grpSpPr>
          <a:xfrm>
            <a:off x="3896192" y="6093296"/>
            <a:ext cx="1730838" cy="291819"/>
            <a:chOff x="4038599" y="4029215"/>
            <a:chExt cx="3667125" cy="295275"/>
          </a:xfrm>
        </p:grpSpPr>
        <p:sp>
          <p:nvSpPr>
            <p:cNvPr id="12" name="Стрелка: вправо 9">
              <a:extLst>
                <a:ext uri="{FF2B5EF4-FFF2-40B4-BE49-F238E27FC236}">
                  <a16:creationId xmlns:a16="http://schemas.microsoft.com/office/drawing/2014/main" id="{1C664A30-F0CF-4288-9FFD-16F21F9E0569}"/>
                </a:ext>
              </a:extLst>
            </p:cNvPr>
            <p:cNvSpPr/>
            <p:nvPr/>
          </p:nvSpPr>
          <p:spPr>
            <a:xfrm rot="10800000">
              <a:off x="4038599" y="4029215"/>
              <a:ext cx="3667125" cy="295275"/>
            </a:xfrm>
            <a:prstGeom prst="rightArrow">
              <a:avLst>
                <a:gd name="adj1" fmla="val 37097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AB982FC5-6142-4E58-B055-C975A6BC2E54}"/>
                </a:ext>
              </a:extLst>
            </p:cNvPr>
            <p:cNvSpPr/>
            <p:nvPr/>
          </p:nvSpPr>
          <p:spPr>
            <a:xfrm>
              <a:off x="4707731" y="4119570"/>
              <a:ext cx="2150269" cy="1119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68734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6843</TotalTime>
  <Words>476</Words>
  <Application>Microsoft Office PowerPoint</Application>
  <PresentationFormat>Экран (4:3)</PresentationFormat>
  <Paragraphs>64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MetaNormalLF-Roman</vt:lpstr>
      <vt:lpstr>Times New Roman</vt:lpstr>
      <vt:lpstr>Times New Roman Tajik 1.0</vt:lpstr>
      <vt:lpstr>Тема Office</vt:lpstr>
      <vt:lpstr>«Доверие через взаимодействие: коммуникации с пользователями и производителями»</vt:lpstr>
      <vt:lpstr>Доверие – это главный нематериальный актив системы официальной статистики. Оно формируется на основе  трех ключевых принципов: объективности, прозрачности  и своевременности. При этом даже самые точные данные  теряют свою ценность, если они не воспринимаются  пользователями как достоверные и надежные.</vt:lpstr>
      <vt:lpstr>Современные вызовы – такие как ускорение цифровой трансформации, рост объема альтернативных источников  информации и усиление общественного  внимания к качеству решений, принимаемых на основе статистики  – усиливают потребность  в укреплении доверия.  Ошибки в коммуникации,  задержки в публикации данных,  отсутствие понятной связи между  производителями и пользователями  могут привести к снижению  авторитета национальных статистических органов.</vt:lpstr>
      <vt:lpstr>В этой связи построение устойчивой системы доверия возможно только на основе открытого диалога и партнерства между органами статистики, министерствами и ведомствами  – как производителями данных,  – а также бизнес-сообществом,  исследователями и широкой  общественностью – как  пользователями информации.</vt:lpstr>
      <vt:lpstr>Агентство по статистике  Республики Таджикистан  рассматривает пользователей  как ключевых партнёров в  процессе формирования  статистической информации.  Доверие строится не только через публикацию данных, но и через способность объяснять, сопровождать и адаптировать их под потребности различных категорий потребителей.</vt:lpstr>
      <vt:lpstr>В этой связи Агентством внедряются: механизмы прямой обратной связи через опросы пользователей, модернизированные разделы аналитики на официальном веб-портале, пользовательские личные кабинеты, тематические статистические бюллетени и интерактивные панели для органов государственного управления.</vt:lpstr>
      <vt:lpstr>Важную роль играет работа с бизнесом и научным сообществом. Запросы на разработку новых индикаторов, например в области изменения климата, энергетики, инвестиций и адаптации к международным соглашениям, формируются в том числе из диалога с пользователями. Мы придерживаемся принципа «статистика должна создаваться там, где она востребована».</vt:lpstr>
      <vt:lpstr>Не менее значимой является коммуникация с ведомствами и организациями, выступающими поставщиками администра-тивных данных. На основе координационной роли Агентства  выстраивается многоуровневое взаимодействие, включающее:</vt:lpstr>
      <vt:lpstr>В рамках цифровизации национальной статистической системы внедряются электронные каналы передачи информации с министерствами и ведомствами. Использование методов структурированного обмена данными повышает точность и сокращает сроки обработки информации. Такой подход позволяет не только снижать нагрузку на респондентов, но и улучшать координацию при подготовке отчетности по национальным проектам и международным обязательствам, включая показатели Целей устойчивого развития и Парижского соглашения.  </vt:lpstr>
      <vt:lpstr>В условиях цифровой экономики Агентство последовательно переходит от традиционных методов сбора и обработки данных к цифровой модели, основанной на  платформенных решениях.  </vt:lpstr>
      <vt:lpstr>Среди ключевых направлений: - создание интегрированных цифровых платформ для сбора, обработки и визуализации данных; - внедрение электронных форм отчётности и респондент ких кабинетов; - развитие аналитических панелей для пользователей государственного управления; - адаптация больших данных (Big Data) к статистическим процессам, где это возможно; - развитие сервисов открытых данных.</vt:lpstr>
      <vt:lpstr>Особое внимание уделяется информационной безопасности, защите персональных данных и соблюдению принципов конфиденциальности, что также способствует укреплению доверия к официальной статистике.</vt:lpstr>
      <vt:lpstr>Благодаря устойчивому взаимодействию с национальными партнерами и международным сообществом Агентству удалось достичь ряда значимых результатов:    - модернизирована инфраструктура  статистических процессов с  использованием цифровых  решений; - внедрены системы электронного  обмена данными с ключевыми министерствами; - расширено международное сотрудничество с ООН, Всемирным банком, Евразийской экономической комиссией, Статкомитетами государств СНГ и другими партнерами; - повышение позиций Республики Таджикистан в международных сравнительных обзорах статистических систем; </vt:lpstr>
      <vt:lpstr>  В ближайшей перспективе Агентство по статистике намерено продолжить: - укрепление доверия к официальной статистике через транспарентность и регулярный диалог, - расширение цифровых возможностей статистической экосистемы, - внедрение платформенного взаимодействия с участием поставщиков и пользователей данных, - интеграцию национальных статистических процессов в глобальную систему обмена информацией, - усиление аналитического компонента для выработки на основе данных эффективных решений.   </vt:lpstr>
      <vt:lpstr>  В завершение хочу подчеркнуть, что статистика – это не только цифры. Это инструмент управления развитием страны, фактор устойчивости государственного курса и основа для формирования общественного доверия. Поэтому укрепление доверия через взаимодействие – наша общая задача и стратегический приоритет. Благодарю за внимание и открыт к дальнейшему конструктивному взаимодействию.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JM</dc:creator>
  <cp:lastModifiedBy>Furkat</cp:lastModifiedBy>
  <cp:revision>788</cp:revision>
  <cp:lastPrinted>2014-12-11T14:48:39Z</cp:lastPrinted>
  <dcterms:created xsi:type="dcterms:W3CDTF">2011-12-01T19:10:40Z</dcterms:created>
  <dcterms:modified xsi:type="dcterms:W3CDTF">2025-10-31T09:28:49Z</dcterms:modified>
</cp:coreProperties>
</file>